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7" r:id="rId1"/>
  </p:sldMasterIdLst>
  <p:sldIdLst>
    <p:sldId id="256" r:id="rId2"/>
    <p:sldId id="274" r:id="rId3"/>
    <p:sldId id="259" r:id="rId4"/>
    <p:sldId id="260" r:id="rId5"/>
    <p:sldId id="268" r:id="rId6"/>
    <p:sldId id="269" r:id="rId7"/>
    <p:sldId id="270" r:id="rId8"/>
    <p:sldId id="262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5"/>
  </p:normalViewPr>
  <p:slideViewPr>
    <p:cSldViewPr snapToGrid="0">
      <p:cViewPr varScale="1">
        <p:scale>
          <a:sx n="102" d="100"/>
          <a:sy n="10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5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4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67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8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8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35004DD-015C-3A46-B34F-6694C1FA9180}" type="datetimeFigureOut">
              <a:rPr lang="en-US" smtClean="0"/>
              <a:t>2/3/23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BEF87A8-9709-2840-A655-1540935B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29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472-1951-EF74-07CD-F5247B938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Finding Disk Galaxies at 3&lt;z&lt;6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27164-2892-6871-2C24-A44C3388F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/>
              <a:t>Vicki Kuhn</a:t>
            </a:r>
          </a:p>
          <a:p>
            <a:pPr algn="ctr"/>
            <a:r>
              <a:rPr lang="en-US"/>
              <a:t>7 February 2023</a:t>
            </a:r>
          </a:p>
        </p:txBody>
      </p:sp>
    </p:spTree>
    <p:extLst>
      <p:ext uri="{BB962C8B-B14F-4D97-AF65-F5344CB8AC3E}">
        <p14:creationId xmlns:p14="http://schemas.microsoft.com/office/powerpoint/2010/main" val="178097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28681-6981-2685-8986-6522C3FC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7853-8D28-8F70-7E40-7E349E7A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7954627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Next column, the features: spiral, bar, ring, clumpy</a:t>
            </a:r>
          </a:p>
          <a:p>
            <a:pPr lvl="1"/>
            <a:r>
              <a:rPr lang="en-US" sz="1800" dirty="0"/>
              <a:t>Spiral: can you identify arms?</a:t>
            </a:r>
          </a:p>
          <a:p>
            <a:pPr lvl="1"/>
            <a:r>
              <a:rPr lang="en-US" sz="1800" dirty="0"/>
              <a:t>Bar: does the galaxy have a bar through the center?</a:t>
            </a:r>
          </a:p>
          <a:p>
            <a:pPr lvl="1"/>
            <a:r>
              <a:rPr lang="en-US" sz="1800" dirty="0"/>
              <a:t>Ring: is there a ring around the galaxy?</a:t>
            </a:r>
          </a:p>
          <a:p>
            <a:pPr lvl="1"/>
            <a:r>
              <a:rPr lang="en-US" sz="1800" dirty="0"/>
              <a:t>Clumpy: are there clumps in the galaxy?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9C3D72-32F8-DD14-4CC1-852D3EE89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"/>
          <a:stretch/>
        </p:blipFill>
        <p:spPr>
          <a:xfrm>
            <a:off x="8371116" y="932413"/>
            <a:ext cx="2622550" cy="2605631"/>
          </a:xfrm>
          <a:prstGeom prst="rect">
            <a:avLst/>
          </a:prstGeom>
        </p:spPr>
      </p:pic>
      <p:pic>
        <p:nvPicPr>
          <p:cNvPr id="5" name="Picture 4" descr="A dog's face in the snow&#10;&#10;Description automatically generated with low confidence">
            <a:extLst>
              <a:ext uri="{FF2B5EF4-FFF2-40B4-BE49-F238E27FC236}">
                <a16:creationId xmlns:a16="http://schemas.microsoft.com/office/drawing/2014/main" id="{F35CA5E6-B3BE-B004-3A56-781B2FA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16" y="3886747"/>
            <a:ext cx="2622550" cy="262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5DCCD-B8DF-F199-6681-9D0D77B8AC70}"/>
              </a:ext>
            </a:extLst>
          </p:cNvPr>
          <p:cNvSpPr txBox="1"/>
          <p:nvPr/>
        </p:nvSpPr>
        <p:spPr>
          <a:xfrm>
            <a:off x="8371116" y="3538044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 Guo, Y., et. al. (2022)</a:t>
            </a:r>
          </a:p>
        </p:txBody>
      </p:sp>
    </p:spTree>
    <p:extLst>
      <p:ext uri="{BB962C8B-B14F-4D97-AF65-F5344CB8AC3E}">
        <p14:creationId xmlns:p14="http://schemas.microsoft.com/office/powerpoint/2010/main" val="16561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28681-6981-2685-8986-6522C3FC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7853-8D28-8F70-7E40-7E349E7A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7954627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Next column, other features: compact/starlike, undefined</a:t>
            </a:r>
          </a:p>
          <a:p>
            <a:pPr lvl="1"/>
            <a:r>
              <a:rPr lang="en-US" sz="1800" dirty="0"/>
              <a:t>Compact/starlike: are there wings or spike patterns with no extended component</a:t>
            </a:r>
          </a:p>
          <a:p>
            <a:pPr lvl="1"/>
            <a:r>
              <a:rPr lang="en-US" sz="1800" dirty="0"/>
              <a:t>Undefined: too faint or noisy, no object shows up, cosmic rays going through the objects</a:t>
            </a:r>
          </a:p>
          <a:p>
            <a:r>
              <a:rPr lang="en-US" sz="2000" dirty="0"/>
              <a:t>Last column is for comments</a:t>
            </a:r>
          </a:p>
          <a:p>
            <a:pPr lvl="1"/>
            <a:r>
              <a:rPr lang="en-US" sz="1800" dirty="0"/>
              <a:t>if you want to discuss more about the object then do so here</a:t>
            </a:r>
          </a:p>
          <a:p>
            <a:endParaRPr lang="en-US" dirty="0"/>
          </a:p>
        </p:txBody>
      </p:sp>
      <p:pic>
        <p:nvPicPr>
          <p:cNvPr id="6" name="Picture 5" descr="A dark tunnel with a light at the end&#10;&#10;Description automatically generated with low confidence">
            <a:extLst>
              <a:ext uri="{FF2B5EF4-FFF2-40B4-BE49-F238E27FC236}">
                <a16:creationId xmlns:a16="http://schemas.microsoft.com/office/drawing/2014/main" id="{0D39E5C0-ECC3-A674-4ACC-426D6F67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2" r="3997"/>
          <a:stretch/>
        </p:blipFill>
        <p:spPr>
          <a:xfrm>
            <a:off x="8818509" y="1216482"/>
            <a:ext cx="2459189" cy="2461363"/>
          </a:xfrm>
          <a:prstGeom prst="rect">
            <a:avLst/>
          </a:prstGeom>
        </p:spPr>
      </p:pic>
      <p:pic>
        <p:nvPicPr>
          <p:cNvPr id="7" name="Picture 6" descr="A picture containing tableware, spoon&#10;&#10;Description automatically generated">
            <a:extLst>
              <a:ext uri="{FF2B5EF4-FFF2-40B4-BE49-F238E27FC236}">
                <a16:creationId xmlns:a16="http://schemas.microsoft.com/office/drawing/2014/main" id="{E34A405E-4F99-9133-B825-B4405270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425" y="4036431"/>
            <a:ext cx="2561573" cy="25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9790E-8B90-441A-2CAF-1980EBBB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The Hubble Sequence</a:t>
            </a:r>
          </a:p>
        </p:txBody>
      </p:sp>
      <p:pic>
        <p:nvPicPr>
          <p:cNvPr id="1026" name="Picture 2" descr="De Vaucouleur system and Hubble sequence">
            <a:extLst>
              <a:ext uri="{FF2B5EF4-FFF2-40B4-BE49-F238E27FC236}">
                <a16:creationId xmlns:a16="http://schemas.microsoft.com/office/drawing/2014/main" id="{680DAEDE-92AF-BF5A-B62C-177C31FF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04" y="2185988"/>
            <a:ext cx="7791189" cy="42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F6218-16D1-5B34-E40E-82C3C9EBF165}"/>
              </a:ext>
            </a:extLst>
          </p:cNvPr>
          <p:cNvSpPr txBox="1"/>
          <p:nvPr/>
        </p:nvSpPr>
        <p:spPr>
          <a:xfrm>
            <a:off x="2200404" y="6477229"/>
            <a:ext cx="7014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 https://</a:t>
            </a:r>
            <a:r>
              <a:rPr lang="en-US" sz="1000" dirty="0" err="1"/>
              <a:t>www.physics.unlv.edu</a:t>
            </a:r>
            <a:r>
              <a:rPr lang="en-US" sz="1000" dirty="0"/>
              <a:t>/~</a:t>
            </a:r>
            <a:r>
              <a:rPr lang="en-US" sz="1000" dirty="0" err="1"/>
              <a:t>jeffery</a:t>
            </a:r>
            <a:r>
              <a:rPr lang="en-US" sz="1000" dirty="0"/>
              <a:t>/</a:t>
            </a:r>
            <a:r>
              <a:rPr lang="en-US" sz="1000" dirty="0" err="1"/>
              <a:t>astro</a:t>
            </a:r>
            <a:r>
              <a:rPr lang="en-US" sz="1000" dirty="0"/>
              <a:t>/galaxies/</a:t>
            </a:r>
            <a:r>
              <a:rPr lang="en-US" sz="1000" dirty="0" err="1"/>
              <a:t>savedir</a:t>
            </a:r>
            <a:r>
              <a:rPr lang="en-US" sz="1000" dirty="0"/>
              <a:t>/</a:t>
            </a:r>
            <a:r>
              <a:rPr lang="en-US" sz="1000" dirty="0" err="1"/>
              <a:t>galaxy_vaucouleur.html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80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9A8AB-8F16-DF34-2D2E-8F3956AF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031FC-86B1-44F7-160D-08FF8025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7954627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Big picture: identify spiral barred galaxies</a:t>
            </a:r>
          </a:p>
          <a:p>
            <a:r>
              <a:rPr lang="en-US" sz="2000" dirty="0"/>
              <a:t>Details:</a:t>
            </a:r>
          </a:p>
          <a:p>
            <a:pPr lvl="1"/>
            <a:r>
              <a:rPr lang="en-US" sz="1800" dirty="0"/>
              <a:t>Stellar bars play an important role in the evolution of galaxies</a:t>
            </a:r>
          </a:p>
          <a:p>
            <a:pPr lvl="1"/>
            <a:r>
              <a:rPr lang="en-US" sz="1800" dirty="0"/>
              <a:t>Most spirals in today's universe are barred</a:t>
            </a:r>
          </a:p>
          <a:p>
            <a:pPr lvl="1"/>
            <a:r>
              <a:rPr lang="en-US" sz="1800" dirty="0"/>
              <a:t>NIR images are better to use than optical images due to lower dust extinction and star formation</a:t>
            </a:r>
          </a:p>
          <a:p>
            <a:pPr lvl="1"/>
            <a:r>
              <a:rPr lang="en-US" sz="1800" dirty="0"/>
              <a:t>We have only been able to see bars out to z~1 with optical images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9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6766-B97A-4B83-652B-54B11FC0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55507-7F1E-C37B-7697-62E30F07E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882" y="2185988"/>
                <a:ext cx="7954627" cy="3636511"/>
              </a:xfrm>
              <a:effectLst/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Cosmic Evolution Early Release Science Survey (CEERS)</a:t>
                </a:r>
              </a:p>
              <a:p>
                <a:pPr lvl="1"/>
                <a:r>
                  <a:rPr lang="en-US" sz="1800" dirty="0"/>
                  <a:t>There are currently 4 </a:t>
                </a:r>
                <a:r>
                  <a:rPr lang="en-US" sz="1800" dirty="0" err="1"/>
                  <a:t>pointings</a:t>
                </a:r>
                <a:r>
                  <a:rPr lang="en-US" sz="1800" dirty="0"/>
                  <a:t> (6 more to come)</a:t>
                </a:r>
              </a:p>
              <a:p>
                <a:pPr lvl="1"/>
                <a:r>
                  <a:rPr lang="en-US" sz="1800" dirty="0"/>
                  <a:t>Filters: F115W, F150W, F200W, F277W, F356W, F410M, F444W</a:t>
                </a:r>
              </a:p>
              <a:p>
                <a:pPr lvl="1"/>
                <a:r>
                  <a:rPr lang="en-US" sz="1800" dirty="0"/>
                  <a:t>Galaxies were chosen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&lt;6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600" dirty="0"/>
                  <a:t>604 galaxies are presented in the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55507-7F1E-C37B-7697-62E30F07E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882" y="2185988"/>
                <a:ext cx="7954627" cy="3636511"/>
              </a:xfrm>
              <a:blipFill>
                <a:blip r:embed="rId2"/>
                <a:stretch>
                  <a:fillRect l="-63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6C60C5FB-664F-F50B-E544-1DBEE4B1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8"/>
          <a:stretch/>
        </p:blipFill>
        <p:spPr bwMode="auto">
          <a:xfrm>
            <a:off x="8251346" y="2344285"/>
            <a:ext cx="3470301" cy="31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DDD00-2BC3-A3AD-0649-508750B1B6E8}"/>
              </a:ext>
            </a:extLst>
          </p:cNvPr>
          <p:cNvSpPr txBox="1"/>
          <p:nvPr/>
        </p:nvSpPr>
        <p:spPr>
          <a:xfrm>
            <a:off x="8251346" y="5559165"/>
            <a:ext cx="3047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 https://</a:t>
            </a:r>
            <a:r>
              <a:rPr lang="en-US" sz="1000" dirty="0" err="1"/>
              <a:t>ceers.github.io</a:t>
            </a:r>
            <a:r>
              <a:rPr lang="en-US" sz="1000" dirty="0"/>
              <a:t>/</a:t>
            </a:r>
            <a:r>
              <a:rPr lang="en-US" sz="1000" dirty="0" err="1"/>
              <a:t>obs.html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698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D3966-ACBE-CFDB-E5FD-69487C87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C81A-F944-5A75-BAE3-DC1140E8A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3" y="2185988"/>
            <a:ext cx="4362972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Main goal: classify galaxies</a:t>
            </a:r>
          </a:p>
          <a:p>
            <a:r>
              <a:rPr lang="en-US" sz="2000" dirty="0"/>
              <a:t>Currently set up in excel</a:t>
            </a:r>
          </a:p>
          <a:p>
            <a:pPr lvl="1"/>
            <a:r>
              <a:rPr lang="en-US" sz="1800" dirty="0"/>
              <a:t>Future work will be to make a website</a:t>
            </a:r>
          </a:p>
          <a:p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E260E-6579-7B50-D790-19AEFFFF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56" y="985155"/>
            <a:ext cx="6584346" cy="4499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9103D-4282-E1F2-3FE5-5949F1349E73}"/>
              </a:ext>
            </a:extLst>
          </p:cNvPr>
          <p:cNvSpPr txBox="1"/>
          <p:nvPr/>
        </p:nvSpPr>
        <p:spPr>
          <a:xfrm>
            <a:off x="5226854" y="5484585"/>
            <a:ext cx="2226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taken from </a:t>
            </a:r>
            <a:r>
              <a:rPr lang="en-US" sz="1000" dirty="0" err="1"/>
              <a:t>GalaxyZoo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57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CE39A-7A41-1837-BD6D-5D50D55E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9CA9-A470-B92D-972E-B5702004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82" y="1459083"/>
            <a:ext cx="7954627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Main goal: classify galaxies</a:t>
            </a:r>
          </a:p>
          <a:p>
            <a:r>
              <a:rPr lang="en-US" sz="2000" dirty="0"/>
              <a:t>Currently set up in excel</a:t>
            </a:r>
          </a:p>
          <a:p>
            <a:pPr lvl="1"/>
            <a:r>
              <a:rPr lang="en-US" sz="1800" dirty="0"/>
              <a:t>Future work will be to make a website</a:t>
            </a:r>
          </a:p>
          <a:p>
            <a:endParaRPr lang="en-US" dirty="0"/>
          </a:p>
        </p:txBody>
      </p:sp>
      <p:pic>
        <p:nvPicPr>
          <p:cNvPr id="12" name="Picture 11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0BF38132-6953-018A-F854-892A9D62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t="3298" r="2193" b="4008"/>
          <a:stretch/>
        </p:blipFill>
        <p:spPr>
          <a:xfrm>
            <a:off x="10595905" y="4713992"/>
            <a:ext cx="1559202" cy="1505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B9440-35EC-57E8-51AF-ADDECF66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4" y="4713993"/>
            <a:ext cx="1559201" cy="15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CF04DB-B184-B73D-4555-59830BF51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704" y="4713993"/>
            <a:ext cx="1559201" cy="1505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B00BC-6B51-E7DB-F82F-EC0CDE5AE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04" y="4713993"/>
            <a:ext cx="1559201" cy="1505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20D4B-0AB5-E0B1-7F6C-3DCFE97FB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104" y="4713993"/>
            <a:ext cx="1559201" cy="1505266"/>
          </a:xfrm>
          <a:prstGeom prst="rect">
            <a:avLst/>
          </a:prstGeom>
        </p:spPr>
      </p:pic>
      <p:pic>
        <p:nvPicPr>
          <p:cNvPr id="17" name="Picture 16" descr="A hole in the snow&#10;&#10;Description automatically generated with medium confidence">
            <a:extLst>
              <a:ext uri="{FF2B5EF4-FFF2-40B4-BE49-F238E27FC236}">
                <a16:creationId xmlns:a16="http://schemas.microsoft.com/office/drawing/2014/main" id="{DD8B5D58-31E3-1025-7F0A-856017C50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304" y="4713993"/>
            <a:ext cx="1559201" cy="1505266"/>
          </a:xfrm>
          <a:prstGeom prst="rect">
            <a:avLst/>
          </a:prstGeom>
        </p:spPr>
      </p:pic>
      <p:pic>
        <p:nvPicPr>
          <p:cNvPr id="18" name="Picture 17" descr="A picture containing stone&#10;&#10;Description automatically generated">
            <a:extLst>
              <a:ext uri="{FF2B5EF4-FFF2-40B4-BE49-F238E27FC236}">
                <a16:creationId xmlns:a16="http://schemas.microsoft.com/office/drawing/2014/main" id="{16546B4C-2F21-D380-4BEC-B05FEE48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504" y="4713993"/>
            <a:ext cx="1559201" cy="1505266"/>
          </a:xfrm>
          <a:prstGeom prst="rect">
            <a:avLst/>
          </a:prstGeom>
        </p:spPr>
      </p:pic>
      <p:pic>
        <p:nvPicPr>
          <p:cNvPr id="19" name="Picture 18" descr="A picture containing building, igloo&#10;&#10;Description automatically generated">
            <a:extLst>
              <a:ext uri="{FF2B5EF4-FFF2-40B4-BE49-F238E27FC236}">
                <a16:creationId xmlns:a16="http://schemas.microsoft.com/office/drawing/2014/main" id="{8A015745-FF4A-0145-98A2-89C53C9D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6704" y="4713993"/>
            <a:ext cx="1559201" cy="1505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977F3B-7E0C-E1DC-61BA-08E5BAA468FD}"/>
              </a:ext>
            </a:extLst>
          </p:cNvPr>
          <p:cNvSpPr txBox="1"/>
          <p:nvPr/>
        </p:nvSpPr>
        <p:spPr>
          <a:xfrm>
            <a:off x="487790" y="4368688"/>
            <a:ext cx="1155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F115W	          F150W	   	    F200W	      F277W	        F356W	  	  F410M	           F444W	         RGB</a:t>
            </a:r>
          </a:p>
        </p:txBody>
      </p:sp>
    </p:spTree>
    <p:extLst>
      <p:ext uri="{BB962C8B-B14F-4D97-AF65-F5344CB8AC3E}">
        <p14:creationId xmlns:p14="http://schemas.microsoft.com/office/powerpoint/2010/main" val="278209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CE39A-7A41-1837-BD6D-5D50D55E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9CA9-A470-B92D-972E-B5702004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4134003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Main goal: classify galaxies</a:t>
            </a:r>
          </a:p>
          <a:p>
            <a:r>
              <a:rPr lang="en-US" sz="2000" dirty="0"/>
              <a:t>Currently set up in excel</a:t>
            </a:r>
          </a:p>
          <a:p>
            <a:pPr lvl="1"/>
            <a:r>
              <a:rPr lang="en-US" sz="1800" dirty="0"/>
              <a:t>Future work will be to make a website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748284A-85EC-0391-7F8E-DAA98E3D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673" y="1262743"/>
            <a:ext cx="6142775" cy="49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0AAF5-821D-4B0F-7453-1E8DEB94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99805-7DBF-AC7D-CAC8-9549698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7954627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First three columns are the EGS ID number, the pointing the object is in, and the redshift of the object.</a:t>
            </a:r>
          </a:p>
          <a:p>
            <a:r>
              <a:rPr lang="en-US" sz="2000" dirty="0"/>
              <a:t>Next column, type: spheroid, disk, and irregular</a:t>
            </a:r>
          </a:p>
          <a:p>
            <a:pPr lvl="1"/>
            <a:r>
              <a:rPr lang="en-US" sz="1800" dirty="0"/>
              <a:t>Spheroid: resolved, centrally concentrated with a smooth profile that is round/elliptical</a:t>
            </a:r>
          </a:p>
          <a:p>
            <a:pPr lvl="1"/>
            <a:r>
              <a:rPr lang="en-US" sz="1800" dirty="0"/>
              <a:t>Disk: resolved disk with increasing surface brightness towards the center and may include some features</a:t>
            </a:r>
          </a:p>
          <a:p>
            <a:pPr lvl="1"/>
            <a:r>
              <a:rPr lang="en-US" sz="1800" dirty="0"/>
              <a:t>Irregular: disturbance or peculiarity that dominates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9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meter, device&#10;&#10;Description automatically generated">
            <a:extLst>
              <a:ext uri="{FF2B5EF4-FFF2-40B4-BE49-F238E27FC236}">
                <a16:creationId xmlns:a16="http://schemas.microsoft.com/office/drawing/2014/main" id="{DC5905D4-7A2B-85F2-A209-1207BEDF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99" y="2301812"/>
            <a:ext cx="8063271" cy="2254375"/>
          </a:xfrm>
          <a:prstGeom prst="rect">
            <a:avLst/>
          </a:prstGeom>
        </p:spPr>
      </p:pic>
      <p:pic>
        <p:nvPicPr>
          <p:cNvPr id="5" name="Picture 4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9EF6B98B-2A4C-B5AB-5EFB-A1792F1D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99" y="0"/>
            <a:ext cx="8008039" cy="2209933"/>
          </a:xfrm>
          <a:prstGeom prst="rect">
            <a:avLst/>
          </a:prstGeom>
        </p:spPr>
      </p:pic>
      <p:pic>
        <p:nvPicPr>
          <p:cNvPr id="6" name="Picture 5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28BB3C25-BB71-921C-3383-F98643C5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00" y="4648067"/>
            <a:ext cx="8063270" cy="2209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E70C1-1DC9-E572-8907-79A9F139A728}"/>
              </a:ext>
            </a:extLst>
          </p:cNvPr>
          <p:cNvSpPr txBox="1"/>
          <p:nvPr/>
        </p:nvSpPr>
        <p:spPr>
          <a:xfrm>
            <a:off x="624115" y="889842"/>
            <a:ext cx="111229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Spheroids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Irregulars</a:t>
            </a:r>
          </a:p>
        </p:txBody>
      </p:sp>
    </p:spTree>
    <p:extLst>
      <p:ext uri="{BB962C8B-B14F-4D97-AF65-F5344CB8AC3E}">
        <p14:creationId xmlns:p14="http://schemas.microsoft.com/office/powerpoint/2010/main" val="1164680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{28B1785A-D7F9-A94E-A883-83CC01990EB3}tf10001121</Template>
  <TotalTime>5791</TotalTime>
  <Words>474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Century Gothic</vt:lpstr>
      <vt:lpstr>Wingdings 2</vt:lpstr>
      <vt:lpstr>Quotable</vt:lpstr>
      <vt:lpstr>Finding Disk Galaxies at 3&lt;z&lt;6</vt:lpstr>
      <vt:lpstr>The Hubble Sequence</vt:lpstr>
      <vt:lpstr>The Goal</vt:lpstr>
      <vt:lpstr>The Data</vt:lpstr>
      <vt:lpstr>Your Goal</vt:lpstr>
      <vt:lpstr>Your Goal</vt:lpstr>
      <vt:lpstr>Your Goal</vt:lpstr>
      <vt:lpstr>Your Goal</vt:lpstr>
      <vt:lpstr>PowerPoint Presentation</vt:lpstr>
      <vt:lpstr>Your Goal</vt:lpstr>
      <vt:lpstr>Your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Undergrads are my bitches</dc:title>
  <dc:creator>vkq9n</dc:creator>
  <cp:lastModifiedBy>vkq9n</cp:lastModifiedBy>
  <cp:revision>11</cp:revision>
  <dcterms:created xsi:type="dcterms:W3CDTF">2023-02-03T20:17:22Z</dcterms:created>
  <dcterms:modified xsi:type="dcterms:W3CDTF">2023-02-07T20:49:18Z</dcterms:modified>
</cp:coreProperties>
</file>